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30" y="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3487" y="154547"/>
            <a:ext cx="11410682" cy="3618964"/>
          </a:xfrm>
        </p:spPr>
        <p:txBody>
          <a:bodyPr>
            <a:noAutofit/>
          </a:bodyPr>
          <a:lstStyle/>
          <a:p>
            <a:r>
              <a:rPr lang="ru-RU" sz="3600" i="1" dirty="0" smtClean="0">
                <a:solidFill>
                  <a:schemeClr val="tx1"/>
                </a:solidFill>
              </a:rPr>
              <a:t>«</a:t>
            </a:r>
            <a:r>
              <a:rPr lang="ru-RU" sz="3600" i="1" dirty="0">
                <a:solidFill>
                  <a:schemeClr val="tx1"/>
                </a:solidFill>
              </a:rPr>
              <a:t>Системный подход к формированию </a:t>
            </a:r>
            <a:r>
              <a:rPr lang="ru-RU" sz="3600" i="1" dirty="0" smtClean="0">
                <a:solidFill>
                  <a:schemeClr val="tx1"/>
                </a:solidFill>
              </a:rPr>
              <a:t>функциональной </a:t>
            </a:r>
            <a:r>
              <a:rPr lang="ru-RU" sz="3600" i="1" dirty="0">
                <a:solidFill>
                  <a:schemeClr val="tx1"/>
                </a:solidFill>
              </a:rPr>
              <a:t>грамотности </a:t>
            </a:r>
            <a:r>
              <a:rPr lang="ru-RU" sz="3600" i="1" dirty="0" smtClean="0">
                <a:solidFill>
                  <a:schemeClr val="tx1"/>
                </a:solidFill>
              </a:rPr>
              <a:t>обучающихся </a:t>
            </a:r>
            <a:r>
              <a:rPr lang="ru-RU" sz="3600" i="1" dirty="0">
                <a:solidFill>
                  <a:schemeClr val="tx1"/>
                </a:solidFill>
              </a:rPr>
              <a:t>в условиях ФГОС</a:t>
            </a:r>
            <a:r>
              <a:rPr lang="ru-RU" sz="3600" i="1" dirty="0" smtClean="0">
                <a:solidFill>
                  <a:schemeClr val="tx1"/>
                </a:solidFill>
              </a:rPr>
              <a:t>»</a:t>
            </a:r>
            <a:br>
              <a:rPr lang="ru-RU" sz="3600" i="1" dirty="0" smtClean="0">
                <a:solidFill>
                  <a:schemeClr val="tx1"/>
                </a:solidFill>
              </a:rPr>
            </a:br>
            <a:r>
              <a:rPr lang="ru-RU" sz="2400" i="1" dirty="0" smtClean="0">
                <a:solidFill>
                  <a:schemeClr val="tx1"/>
                </a:solidFill>
              </a:rPr>
              <a:t/>
            </a:r>
            <a:br>
              <a:rPr lang="ru-RU" sz="2400" i="1" dirty="0" smtClean="0">
                <a:solidFill>
                  <a:schemeClr val="tx1"/>
                </a:solidFill>
              </a:rPr>
            </a:b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>
                <a:solidFill>
                  <a:schemeClr val="tx1"/>
                </a:solidFill>
              </a:rPr>
              <a:t>с участием региональной стажировочной площадки </a:t>
            </a:r>
            <a:r>
              <a:rPr lang="ru-RU" sz="2400" i="1" dirty="0" smtClean="0">
                <a:solidFill>
                  <a:schemeClr val="tx1"/>
                </a:solidFill>
              </a:rPr>
              <a:t/>
            </a:r>
            <a:br>
              <a:rPr lang="ru-RU" sz="2400" i="1" dirty="0" smtClean="0">
                <a:solidFill>
                  <a:schemeClr val="tx1"/>
                </a:solidFill>
              </a:rPr>
            </a:br>
            <a:r>
              <a:rPr lang="ru-RU" sz="2400" i="1" dirty="0" smtClean="0">
                <a:solidFill>
                  <a:schemeClr val="tx1"/>
                </a:solidFill>
              </a:rPr>
              <a:t/>
            </a:r>
            <a:br>
              <a:rPr lang="ru-RU" sz="2400" i="1" dirty="0" smtClean="0">
                <a:solidFill>
                  <a:schemeClr val="tx1"/>
                </a:solidFill>
              </a:rPr>
            </a:br>
            <a:r>
              <a:rPr lang="ru-RU" sz="2400" i="1" dirty="0" smtClean="0">
                <a:solidFill>
                  <a:schemeClr val="bg1"/>
                </a:solidFill>
              </a:rPr>
              <a:t>«</a:t>
            </a:r>
            <a:r>
              <a:rPr lang="ru-RU" sz="2400" i="1" dirty="0">
                <a:solidFill>
                  <a:schemeClr val="bg1"/>
                </a:solidFill>
              </a:rPr>
              <a:t>Формирование функциональной грамотности на уровне НОО и ООО как один из способов достижения качественных результатов участия обучающихся в ГИА» 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3487" y="5203064"/>
            <a:ext cx="6761409" cy="1223493"/>
          </a:xfrm>
        </p:spPr>
        <p:txBody>
          <a:bodyPr/>
          <a:lstStyle/>
          <a:p>
            <a:r>
              <a:rPr lang="ru-RU" sz="2400" i="1" dirty="0">
                <a:solidFill>
                  <a:schemeClr val="tx1"/>
                </a:solidFill>
              </a:rPr>
              <a:t>региональный семинар </a:t>
            </a:r>
            <a:r>
              <a:rPr lang="ru-RU" sz="2400" i="1" dirty="0" smtClean="0">
                <a:solidFill>
                  <a:schemeClr val="tx1"/>
                </a:solidFill>
              </a:rPr>
              <a:t>– практикум</a:t>
            </a:r>
          </a:p>
          <a:p>
            <a:r>
              <a:rPr lang="ru-RU" sz="2400" i="1" dirty="0" smtClean="0">
                <a:solidFill>
                  <a:schemeClr val="tx1"/>
                </a:solidFill>
              </a:rPr>
              <a:t>Междуреченск - 2022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s://26207s270.edusite.ru/images/fungr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586" y="3943462"/>
            <a:ext cx="4478583" cy="2519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211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Объект 10"/>
          <p:cNvPicPr>
            <a:picLocks noGrp="1" noChangeAspect="1"/>
          </p:cNvPicPr>
          <p:nvPr>
            <p:ph sz="quarter" idx="4294967295"/>
          </p:nvPr>
        </p:nvPicPr>
        <p:blipFill>
          <a:blip r:embed="rId2"/>
          <a:stretch>
            <a:fillRect/>
          </a:stretch>
        </p:blipFill>
        <p:spPr>
          <a:xfrm>
            <a:off x="6795753" y="404858"/>
            <a:ext cx="4572000" cy="1571625"/>
          </a:xfrm>
          <a:prstGeom prst="rect">
            <a:avLst/>
          </a:prstGeom>
        </p:spPr>
      </p:pic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083613"/>
              </p:ext>
            </p:extLst>
          </p:nvPr>
        </p:nvGraphicFramePr>
        <p:xfrm>
          <a:off x="425001" y="2150772"/>
          <a:ext cx="11294773" cy="42253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62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2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56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Доклады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Спикеры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8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Функциональная грамотность как инструмент реализации ФГОС в общеобразовательной организации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Бозина Ирина Геннадьевна, канд. пед. наук, методист кафедры УЭиПРО КРИПКиПРО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06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Управление деятельностью по обеспечению качественной подготовки к исследованию уровня функциональной грамотности учащихся 8-9 классов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</a:rPr>
                        <a:t>Исхакова</a:t>
                      </a:r>
                      <a:r>
                        <a:rPr lang="ru-RU" sz="2000" baseline="0" dirty="0" smtClean="0">
                          <a:effectLst/>
                        </a:rPr>
                        <a:t> Оксана Валерьевна</a:t>
                      </a:r>
                      <a:r>
                        <a:rPr lang="ru-RU" sz="2000" dirty="0" smtClean="0">
                          <a:effectLst/>
                        </a:rPr>
                        <a:t>, заместитель</a:t>
                      </a:r>
                      <a:r>
                        <a:rPr lang="ru-RU" sz="2000" baseline="0" dirty="0" smtClean="0">
                          <a:effectLst/>
                        </a:rPr>
                        <a:t> </a:t>
                      </a:r>
                      <a:r>
                        <a:rPr lang="ru-RU" sz="2000" dirty="0" smtClean="0">
                          <a:effectLst/>
                        </a:rPr>
                        <a:t>директора по УВР </a:t>
                      </a:r>
                      <a:r>
                        <a:rPr lang="ru-RU" sz="2000" dirty="0">
                          <a:effectLst/>
                        </a:rPr>
                        <a:t>МБОУ «СОШ 8» г. Новокузнецк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06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Методическое сопровождение педагогов по формированию функциональной грамотности обучающихся в ОО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Николайкова Елена Владимировна, канд. пед. наук, директор МБОУ СОШ №25 Междуреченского ГО, руководитель региональной стажировочной площадки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439374"/>
              </p:ext>
            </p:extLst>
          </p:nvPr>
        </p:nvGraphicFramePr>
        <p:xfrm>
          <a:off x="425002" y="719665"/>
          <a:ext cx="6370752" cy="1057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0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57619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ПЛЕНАРНАЯ  ЧАСТЬ</a:t>
                      </a:r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497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Объект 10"/>
          <p:cNvPicPr>
            <a:picLocks noGrp="1" noChangeAspect="1"/>
          </p:cNvPicPr>
          <p:nvPr>
            <p:ph sz="quarter" idx="4294967295"/>
          </p:nvPr>
        </p:nvPicPr>
        <p:blipFill>
          <a:blip r:embed="rId2"/>
          <a:stretch>
            <a:fillRect/>
          </a:stretch>
        </p:blipFill>
        <p:spPr>
          <a:xfrm>
            <a:off x="6795753" y="404858"/>
            <a:ext cx="4572000" cy="1571625"/>
          </a:xfrm>
          <a:prstGeom prst="rect">
            <a:avLst/>
          </a:prstGeom>
        </p:spPr>
      </p:pic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083357"/>
              </p:ext>
            </p:extLst>
          </p:nvPr>
        </p:nvGraphicFramePr>
        <p:xfrm>
          <a:off x="425002" y="719665"/>
          <a:ext cx="6370752" cy="1057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0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57619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ПРАКТИКУМ</a:t>
                      </a:r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268913"/>
              </p:ext>
            </p:extLst>
          </p:nvPr>
        </p:nvGraphicFramePr>
        <p:xfrm>
          <a:off x="605307" y="2291290"/>
          <a:ext cx="11114469" cy="40579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3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2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18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28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Секция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Тема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ФИО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4203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  <a:latin typeface="Corbel" panose="020B0503020204020204" pitchFamily="34" charset="0"/>
                        </a:rPr>
                        <a:t>Математическая </a:t>
                      </a:r>
                      <a:r>
                        <a:rPr lang="ru-RU" sz="2000" kern="1200" dirty="0" smtClean="0">
                          <a:effectLst/>
                          <a:latin typeface="Corbel" panose="020B0503020204020204" pitchFamily="34" charset="0"/>
                        </a:rPr>
                        <a:t>грамотность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kern="1200" dirty="0" smtClean="0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kern="1200" dirty="0" smtClean="0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КАБИНЕТ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  <a:latin typeface="Corbel" panose="020B0503020204020204" pitchFamily="34" charset="0"/>
                        </a:rPr>
                        <a:t>Формирование математической грамотности обучающихся при подготовке к ОГЭ через решение контекстных задач</a:t>
                      </a:r>
                      <a:endParaRPr lang="ru-RU" sz="2000" dirty="0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orbel" panose="020B0503020204020204" pitchFamily="34" charset="0"/>
                        </a:rPr>
                        <a:t>Слукина Ольга Николаевна, Старовойтова Нина Александровна, учителя математики МБОУ «СОШ 8» г. Новокузнецк</a:t>
                      </a:r>
                      <a:endParaRPr lang="ru-RU" sz="2000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09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orbel" panose="020B0503020204020204" pitchFamily="34" charset="0"/>
                        </a:rPr>
                        <a:t>Применение контекстных задач на уроках математики (как эффективно включить контекстную задачу в содержание урока математики)</a:t>
                      </a:r>
                      <a:endParaRPr lang="ru-RU" sz="2000" dirty="0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dirty="0">
                          <a:effectLst/>
                          <a:latin typeface="Corbel" panose="020B0503020204020204" pitchFamily="34" charset="0"/>
                        </a:rPr>
                        <a:t>Пирогова Ольга </a:t>
                      </a:r>
                      <a:r>
                        <a:rPr lang="ru-RU" sz="2000" u="none" dirty="0" smtClean="0">
                          <a:effectLst/>
                          <a:latin typeface="Corbel" panose="020B0503020204020204" pitchFamily="34" charset="0"/>
                        </a:rPr>
                        <a:t>Владимировна, </a:t>
                      </a:r>
                      <a:r>
                        <a:rPr lang="ru-RU" sz="2000" dirty="0">
                          <a:effectLst/>
                          <a:latin typeface="Corbel" panose="020B0503020204020204" pitchFamily="34" charset="0"/>
                        </a:rPr>
                        <a:t>учитель информатики и математики МБОУ СОШ №25 Междуреченского ГО</a:t>
                      </a:r>
                      <a:endParaRPr lang="ru-RU" sz="2000" dirty="0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546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Объект 10"/>
          <p:cNvPicPr>
            <a:picLocks noGrp="1" noChangeAspect="1"/>
          </p:cNvPicPr>
          <p:nvPr>
            <p:ph sz="quarter" idx="4294967295"/>
          </p:nvPr>
        </p:nvPicPr>
        <p:blipFill>
          <a:blip r:embed="rId2"/>
          <a:stretch>
            <a:fillRect/>
          </a:stretch>
        </p:blipFill>
        <p:spPr>
          <a:xfrm>
            <a:off x="6795753" y="404858"/>
            <a:ext cx="4572000" cy="1571625"/>
          </a:xfrm>
          <a:prstGeom prst="rect">
            <a:avLst/>
          </a:prstGeom>
        </p:spPr>
      </p:pic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083357"/>
              </p:ext>
            </p:extLst>
          </p:nvPr>
        </p:nvGraphicFramePr>
        <p:xfrm>
          <a:off x="425002" y="719665"/>
          <a:ext cx="6370752" cy="1057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0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57619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ПРАКТИКУМ</a:t>
                      </a:r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358705"/>
              </p:ext>
            </p:extLst>
          </p:nvPr>
        </p:nvGraphicFramePr>
        <p:xfrm>
          <a:off x="605307" y="2092092"/>
          <a:ext cx="11114469" cy="43786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3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2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18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51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Секция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Тема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ФИО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0556">
                <a:tc row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Читательская </a:t>
                      </a:r>
                      <a:r>
                        <a:rPr lang="ru-RU" sz="2000" u="non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грамотность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u="none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КАБИНЕТ 38</a:t>
                      </a:r>
                      <a:endParaRPr lang="ru-RU" sz="2000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Читательская грамотность как основа формирования функциональной грамотности обучающихся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Чарыкова Татьяна </a:t>
                      </a:r>
                      <a:r>
                        <a:rPr lang="ru-RU" sz="20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Николаевна, </a:t>
                      </a:r>
                      <a:r>
                        <a:rPr lang="ru-RU" sz="20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заместитель директора по УВР МБОУ СОШ №25 Междуреченского ГО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73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Способы развития читательской грамотности обучающихся на уроках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Стрельченко Светлана Николаевна, Тимофеева Оксана Шавхатовна, Кауфман Любовь Владимировна, </a:t>
                      </a:r>
                      <a:endParaRPr lang="ru-RU" sz="200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учителя </a:t>
                      </a:r>
                      <a:r>
                        <a:rPr lang="ru-RU" sz="20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русского языка и литературы МБОУ СОШ №25 Междуреченского ГО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939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Объект 10"/>
          <p:cNvPicPr>
            <a:picLocks noGrp="1" noChangeAspect="1"/>
          </p:cNvPicPr>
          <p:nvPr>
            <p:ph sz="quarter" idx="4294967295"/>
          </p:nvPr>
        </p:nvPicPr>
        <p:blipFill>
          <a:blip r:embed="rId2"/>
          <a:stretch>
            <a:fillRect/>
          </a:stretch>
        </p:blipFill>
        <p:spPr>
          <a:xfrm>
            <a:off x="6795753" y="404858"/>
            <a:ext cx="4572000" cy="1571625"/>
          </a:xfrm>
          <a:prstGeom prst="rect">
            <a:avLst/>
          </a:prstGeom>
        </p:spPr>
      </p:pic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083357"/>
              </p:ext>
            </p:extLst>
          </p:nvPr>
        </p:nvGraphicFramePr>
        <p:xfrm>
          <a:off x="425002" y="719665"/>
          <a:ext cx="6370752" cy="1057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0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57619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ПРАКТИКУМ</a:t>
                      </a:r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379522"/>
              </p:ext>
            </p:extLst>
          </p:nvPr>
        </p:nvGraphicFramePr>
        <p:xfrm>
          <a:off x="425003" y="2291290"/>
          <a:ext cx="11462196" cy="40193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37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3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219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817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Секция 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Тема 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ФИО 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757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Естественно-научная </a:t>
                      </a:r>
                      <a:r>
                        <a:rPr lang="ru-RU" sz="2000" b="1" u="non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грамотность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u="none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КАБИНЕТ 20</a:t>
                      </a:r>
                      <a:endParaRPr lang="ru-RU" sz="2000" b="1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effectLst/>
                          <a:latin typeface="Corbel" panose="020B0503020204020204" pitchFamily="34" charset="0"/>
                          <a:ea typeface="+mn-ea"/>
                          <a:cs typeface="Times New Roman" panose="02020603050405020304" pitchFamily="18" charset="0"/>
                        </a:rPr>
                        <a:t>Межпредметная интеграция при формировании естественнонаучной грамотности обучающихся</a:t>
                      </a:r>
                      <a:endParaRPr lang="ru-RU" sz="2400" dirty="0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Шинкевич Марина Ивановна, </a:t>
                      </a:r>
                      <a:r>
                        <a:rPr lang="ru-RU" sz="2400" dirty="0" smtClean="0"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учитель биологии, Абрамова Наталья Юрьевна, учитель химии </a:t>
                      </a:r>
                      <a:r>
                        <a:rPr lang="ru-RU" sz="2400" smtClean="0"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географии,  </a:t>
                      </a:r>
                      <a:r>
                        <a:rPr lang="ru-RU" sz="2400" b="0" dirty="0"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«СОШ 8»</a:t>
                      </a:r>
                      <a:r>
                        <a:rPr lang="ru-RU" sz="2400" b="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Новокузнецк</a:t>
                      </a:r>
                      <a:endParaRPr lang="ru-RU" sz="2400" dirty="0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647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Объект 10"/>
          <p:cNvPicPr>
            <a:picLocks noGrp="1" noChangeAspect="1"/>
          </p:cNvPicPr>
          <p:nvPr>
            <p:ph sz="quarter" idx="4294967295"/>
          </p:nvPr>
        </p:nvPicPr>
        <p:blipFill>
          <a:blip r:embed="rId2"/>
          <a:stretch>
            <a:fillRect/>
          </a:stretch>
        </p:blipFill>
        <p:spPr>
          <a:xfrm>
            <a:off x="6795753" y="404858"/>
            <a:ext cx="4572000" cy="1571625"/>
          </a:xfrm>
          <a:prstGeom prst="rect">
            <a:avLst/>
          </a:prstGeom>
        </p:spPr>
      </p:pic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083357"/>
              </p:ext>
            </p:extLst>
          </p:nvPr>
        </p:nvGraphicFramePr>
        <p:xfrm>
          <a:off x="425002" y="719665"/>
          <a:ext cx="6370752" cy="1057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0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57619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ПРАКТИКУМ</a:t>
                      </a:r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443576"/>
              </p:ext>
            </p:extLst>
          </p:nvPr>
        </p:nvGraphicFramePr>
        <p:xfrm>
          <a:off x="425003" y="2291290"/>
          <a:ext cx="11307650" cy="40193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29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7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69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817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Секция 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Тема 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ФИО 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757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chemeClr val="bg1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Финансовая </a:t>
                      </a:r>
                      <a:r>
                        <a:rPr lang="ru-RU" sz="2400" kern="1200" dirty="0" smtClean="0">
                          <a:solidFill>
                            <a:schemeClr val="bg1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грамотность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kern="1200" dirty="0" smtClean="0">
                        <a:solidFill>
                          <a:schemeClr val="dk1"/>
                        </a:solidFill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Кабинет 44</a:t>
                      </a:r>
                      <a:endParaRPr lang="ru-RU" sz="2400" kern="1200" dirty="0">
                        <a:solidFill>
                          <a:schemeClr val="dk1"/>
                        </a:solidFill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Формирование и оценивание финансовой грамотности обучающихся на уроках обществознания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Черепанова Олеся Викторовна, 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Житникова 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Светлана 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Анатольевна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kern="1200" dirty="0" smtClean="0">
                        <a:solidFill>
                          <a:schemeClr val="dk1"/>
                        </a:solidFill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учителя 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истории и обществознания МБОУ СОШ №25 Междуреченского ГО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02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Объект 10"/>
          <p:cNvPicPr>
            <a:picLocks noGrp="1" noChangeAspect="1"/>
          </p:cNvPicPr>
          <p:nvPr>
            <p:ph sz="quarter" idx="4294967295"/>
          </p:nvPr>
        </p:nvPicPr>
        <p:blipFill>
          <a:blip r:embed="rId2"/>
          <a:stretch>
            <a:fillRect/>
          </a:stretch>
        </p:blipFill>
        <p:spPr>
          <a:xfrm>
            <a:off x="6795753" y="404858"/>
            <a:ext cx="4572000" cy="1571625"/>
          </a:xfrm>
          <a:prstGeom prst="rect">
            <a:avLst/>
          </a:prstGeom>
        </p:spPr>
      </p:pic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083357"/>
              </p:ext>
            </p:extLst>
          </p:nvPr>
        </p:nvGraphicFramePr>
        <p:xfrm>
          <a:off x="425002" y="719665"/>
          <a:ext cx="6370752" cy="1057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0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57619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ПРАКТИКУМ</a:t>
                      </a:r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536805"/>
              </p:ext>
            </p:extLst>
          </p:nvPr>
        </p:nvGraphicFramePr>
        <p:xfrm>
          <a:off x="425003" y="2291290"/>
          <a:ext cx="11307650" cy="40193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29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32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18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817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Секция 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Тема 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ФИО 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757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chemeClr val="bg1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Креативное </a:t>
                      </a:r>
                      <a:r>
                        <a:rPr lang="ru-RU" sz="2400" kern="1200" dirty="0" smtClean="0">
                          <a:solidFill>
                            <a:schemeClr val="bg1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мышление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kern="1200" dirty="0" smtClean="0">
                        <a:solidFill>
                          <a:schemeClr val="dk1"/>
                        </a:solidFill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Кабинет 40</a:t>
                      </a:r>
                      <a:endParaRPr lang="ru-RU" sz="2400" kern="1200" dirty="0">
                        <a:solidFill>
                          <a:schemeClr val="dk1"/>
                        </a:solidFill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Приемы развития креативного мышления обучающихся в урочной деятельности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err="1">
                          <a:solidFill>
                            <a:schemeClr val="dk1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Бендина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Татьяна Александровна, 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kern="1200" dirty="0" smtClean="0">
                        <a:solidFill>
                          <a:schemeClr val="dk1"/>
                        </a:solidFill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учитель 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музыки 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СОШ №25 Междуреченского ГО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67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123</TotalTime>
  <Words>339</Words>
  <Application>Microsoft Office PowerPoint</Application>
  <PresentationFormat>Широкоэкранный</PresentationFormat>
  <Paragraphs>69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Calibri</vt:lpstr>
      <vt:lpstr>Corbel</vt:lpstr>
      <vt:lpstr>Times New Roman</vt:lpstr>
      <vt:lpstr>Базис</vt:lpstr>
      <vt:lpstr>«Системный подход к формированию функциональной грамотности обучающихся в условиях ФГОС»   с участием региональной стажировочной площадки   «Формирование функциональной грамотности на уровне НОО и ООО как один из способов достижения качественных результатов участия обучающихся в ГИА»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«Системный подход к формированию функциональной грамотности обучающихся в условиях ФГОС»  с участием региональной стажировочной площадки  «Формирование функциональной грамотности на уровне НОО и ООО как один из способов достижения качественных результатов участия обучающихся в ГИА»</dc:title>
  <dc:creator>Пользователь Windows</dc:creator>
  <cp:lastModifiedBy>11</cp:lastModifiedBy>
  <cp:revision>7</cp:revision>
  <dcterms:created xsi:type="dcterms:W3CDTF">2022-09-18T13:18:46Z</dcterms:created>
  <dcterms:modified xsi:type="dcterms:W3CDTF">2022-09-20T05:07:12Z</dcterms:modified>
</cp:coreProperties>
</file>